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3" r:id="rId4"/>
    <p:sldId id="264" r:id="rId5"/>
    <p:sldId id="262" r:id="rId6"/>
    <p:sldId id="261" r:id="rId7"/>
    <p:sldId id="265" r:id="rId8"/>
    <p:sldId id="267" r:id="rId9"/>
    <p:sldId id="266" r:id="rId10"/>
    <p:sldId id="268" r:id="rId11"/>
    <p:sldId id="269" r:id="rId12"/>
    <p:sldId id="270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94" autoAdjust="0"/>
  </p:normalViewPr>
  <p:slideViewPr>
    <p:cSldViewPr snapToGrid="0" snapToObjects="1">
      <p:cViewPr varScale="1">
        <p:scale>
          <a:sx n="74" d="100"/>
          <a:sy n="74" d="100"/>
        </p:scale>
        <p:origin x="12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11/22/2015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Separator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11/22/2015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8" y="6356350"/>
            <a:ext cx="5975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163"/>
            <a:ext cx="4064000" cy="4064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Irreversible Fingerprint </a:t>
            </a:r>
            <a:r>
              <a:rPr kumimoji="1" lang="en-US" altLang="zh-CN" dirty="0" smtClean="0"/>
              <a:t>Template</a:t>
            </a:r>
            <a:endParaRPr kumimoji="1"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kumimoji="1" lang="en-US" altLang="zh-CN" smtClean="0"/>
              <a:t>using Minutiae Relation Code with Bloom Filter</a:t>
            </a:r>
            <a:endParaRPr kumimoji="1"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24415"/>
              </p:ext>
            </p:extLst>
          </p:nvPr>
        </p:nvGraphicFramePr>
        <p:xfrm>
          <a:off x="4064000" y="5257800"/>
          <a:ext cx="44868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237"/>
                <a:gridCol w="26606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Presenters: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Haikun</a:t>
                      </a:r>
                      <a:r>
                        <a:rPr lang="en-US" altLang="zh-CN" b="1" dirty="0" smtClean="0"/>
                        <a:t> Liu</a:t>
                      </a:r>
                      <a:r>
                        <a:rPr lang="en-US" altLang="zh-CN" dirty="0" smtClean="0"/>
                        <a:t>           </a:t>
                      </a:r>
                      <a:r>
                        <a:rPr lang="cs-CZ" altLang="zh-CN" dirty="0" smtClean="0"/>
                        <a:t>hlg483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b="1" dirty="0" err="1" smtClean="0"/>
                        <a:t>Ke</a:t>
                      </a:r>
                      <a:r>
                        <a:rPr lang="de-DE" altLang="zh-CN" b="1" dirty="0" smtClean="0"/>
                        <a:t> Wang </a:t>
                      </a:r>
                      <a:r>
                        <a:rPr lang="de-DE" altLang="zh-CN" dirty="0" smtClean="0"/>
                        <a:t>	            </a:t>
                      </a:r>
                      <a:r>
                        <a:rPr lang="pl-PL" altLang="zh-CN" dirty="0" smtClean="0"/>
                        <a:t>kwp862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Weishen</a:t>
                      </a:r>
                      <a:r>
                        <a:rPr lang="en-US" altLang="zh-CN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Chu      </a:t>
                      </a:r>
                      <a:r>
                        <a:rPr lang="pl-PL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wci004</a:t>
                      </a:r>
                      <a:r>
                        <a:rPr lang="pl-PL" altLang="zh-CN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l-PL" altLang="zh-C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zh-CN" dirty="0"/>
              <a:t>Bloom Filter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solidFill>
                  <a:schemeClr val="bg1"/>
                </a:solidFill>
              </a:rPr>
              <a:t>Contributes to the irreversibility of  proposed scheme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 Has dimension reduction scheme to project an item to a probabilistic data structure</a:t>
            </a:r>
          </a:p>
          <a:p>
            <a:r>
              <a:rPr lang="en-US" altLang="zh-CN" smtClean="0">
                <a:solidFill>
                  <a:schemeClr val="bg1"/>
                </a:solidFill>
              </a:rPr>
              <a:t> Be used as a detector of the existence of the item in the data structure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7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Bloom Filter</a:t>
            </a:r>
            <a:endParaRPr kumimoji="1" lang="zh-CN" altLang="en-US" dirty="0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2396095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628650" y="4086783"/>
            <a:ext cx="7886700" cy="2090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>
                <a:solidFill>
                  <a:schemeClr val="bg1"/>
                </a:solidFill>
              </a:rPr>
              <a:t>Create a </a:t>
            </a:r>
            <a:r>
              <a:rPr lang="en-US" altLang="zh-CN" dirty="0">
                <a:solidFill>
                  <a:schemeClr val="bg1"/>
                </a:solidFill>
              </a:rPr>
              <a:t> N</a:t>
            </a:r>
            <a:r>
              <a:rPr lang="en-US" altLang="zh-CN" baseline="-25000" dirty="0">
                <a:solidFill>
                  <a:schemeClr val="bg1"/>
                </a:solidFill>
              </a:rPr>
              <a:t>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* 2N</a:t>
            </a:r>
            <a:r>
              <a:rPr lang="en-US" altLang="zh-CN" baseline="-25000" dirty="0" smtClean="0">
                <a:solidFill>
                  <a:schemeClr val="bg1"/>
                </a:solidFill>
              </a:rPr>
              <a:t>S</a:t>
            </a:r>
            <a:r>
              <a:rPr lang="en-US" altLang="zh-CN" dirty="0" smtClean="0">
                <a:solidFill>
                  <a:schemeClr val="bg1"/>
                </a:solidFill>
              </a:rPr>
              <a:t> random matrix as helper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Calculate XOR between the helper data and the original MRC as Masked MRC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Divide into local blocks whose size is b*w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Construct projection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</a:rPr>
              <a:t>Convert the codes and stored as a protected template</a:t>
            </a:r>
          </a:p>
          <a:p>
            <a:pPr marL="514350" indent="-514350">
              <a:buFont typeface="+mj-lt"/>
              <a:buAutoNum type="arabicPeriod"/>
            </a:pPr>
            <a:endParaRPr kumimoji="1" lang="zh-CN" altLang="en-US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Evaluations and future works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solidFill>
                  <a:schemeClr val="bg1"/>
                </a:solidFill>
              </a:rPr>
              <a:t>Evaluate the authentication and security performance of MRC with Bloom Filter</a:t>
            </a:r>
          </a:p>
          <a:p>
            <a:pPr lvl="1"/>
            <a:r>
              <a:rPr kumimoji="1" lang="en-US" altLang="zh-CN" smtClean="0">
                <a:solidFill>
                  <a:schemeClr val="bg1"/>
                </a:solidFill>
              </a:rPr>
              <a:t>Use public fingerprint databases: FVC2002 and FVC2004</a:t>
            </a:r>
          </a:p>
          <a:p>
            <a:pPr lvl="1"/>
            <a:r>
              <a:rPr lang="en-US" altLang="zh-CN" smtClean="0">
                <a:solidFill>
                  <a:schemeClr val="bg1"/>
                </a:solidFill>
              </a:rPr>
              <a:t>The proposed method can achieve 1.8% EER in FVC2002 DB2 with 2</a:t>
            </a:r>
            <a:r>
              <a:rPr lang="en-US" altLang="zh-CN" baseline="30000" smtClean="0">
                <a:solidFill>
                  <a:schemeClr val="bg1"/>
                </a:solidFill>
              </a:rPr>
              <a:t>49</a:t>
            </a:r>
            <a:r>
              <a:rPr lang="en-US" altLang="zh-CN" smtClean="0">
                <a:solidFill>
                  <a:schemeClr val="bg1"/>
                </a:solidFill>
              </a:rPr>
              <a:t> attack possibilities</a:t>
            </a:r>
            <a:endParaRPr kumimoji="1" lang="en-US" altLang="zh-CN" smtClean="0">
              <a:solidFill>
                <a:schemeClr val="bg1"/>
              </a:solidFill>
            </a:endParaRPr>
          </a:p>
          <a:p>
            <a:r>
              <a:rPr kumimoji="1" lang="en-US" altLang="zh-CN" smtClean="0">
                <a:solidFill>
                  <a:schemeClr val="bg1"/>
                </a:solidFill>
              </a:rPr>
              <a:t>Future works</a:t>
            </a:r>
          </a:p>
          <a:p>
            <a:pPr lvl="1"/>
            <a:r>
              <a:rPr lang="en-US" altLang="zh-CN" smtClean="0">
                <a:solidFill>
                  <a:schemeClr val="bg1"/>
                </a:solidFill>
              </a:rPr>
              <a:t>Keep looking into improvements regarding the authentication accuracy of MRC, and evaluate the other aspects like the unlinkability as a template protection scheme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28650" y="365126"/>
            <a:ext cx="7886700" cy="2971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kumimoji="1" lang="en-US" altLang="zh-CN" smtClean="0"/>
              <a:t>Thank you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28650" y="3842951"/>
            <a:ext cx="7886700" cy="2334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mtClean="0"/>
              <a:t>Q and 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5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kumimoji="1" lang="en-US" altLang="zh-CN" smtClean="0"/>
              <a:t>What is minutiae</a:t>
            </a:r>
            <a:endParaRPr kumimoji="1" lang="zh-CN" altLang="en-US" dirty="0"/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7" y="1539888"/>
            <a:ext cx="3886200" cy="3539400"/>
          </a:xfrm>
          <a:prstGeom prst="rect">
            <a:avLst/>
          </a:prstGeom>
        </p:spPr>
      </p:pic>
      <p:sp>
        <p:nvSpPr>
          <p:cNvPr id="5" name="内容占位符 5"/>
          <p:cNvSpPr txBox="1">
            <a:spLocks/>
          </p:cNvSpPr>
          <p:nvPr/>
        </p:nvSpPr>
        <p:spPr>
          <a:xfrm>
            <a:off x="4629150" y="1539888"/>
            <a:ext cx="3886200" cy="25050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/>
                </a:solidFill>
              </a:rPr>
              <a:t>Minutiae: 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Local ridge characteristics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Ridge ending and ridge bifurcation</a:t>
            </a: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02" y="4044922"/>
            <a:ext cx="4220485" cy="25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>
            <p:ph type="title"/>
          </p:nvPr>
        </p:nvSpPr>
        <p:spPr>
          <a:xfrm>
            <a:off x="0" y="4082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rreversible </a:t>
            </a:r>
            <a:r>
              <a:rPr lang="en-US" altLang="zh-CN" dirty="0"/>
              <a:t>template creation technique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628650" y="2392296"/>
            <a:ext cx="78867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dirty="0" smtClean="0">
                <a:solidFill>
                  <a:schemeClr val="bg1"/>
                </a:solidFill>
              </a:rPr>
              <a:t>Minutiae Relation Code(MRC)</a:t>
            </a:r>
            <a:endParaRPr lang="zh-CN" altLang="zh-CN" sz="1800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Describe the minutiae information efficiently</a:t>
            </a:r>
            <a:endParaRPr lang="zh-CN" altLang="zh-CN" dirty="0" smtClean="0">
              <a:solidFill>
                <a:schemeClr val="bg1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dirty="0" smtClean="0">
                <a:solidFill>
                  <a:schemeClr val="bg1"/>
                </a:solidFill>
              </a:rPr>
              <a:t>Bloom Filter</a:t>
            </a:r>
            <a:endParaRPr lang="zh-CN" altLang="zh-CN" sz="1800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realize the irreversibility feature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56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>
            <p:ph type="title"/>
          </p:nvPr>
        </p:nvSpPr>
        <p:spPr>
          <a:xfrm>
            <a:off x="0" y="4082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rreversible </a:t>
            </a:r>
            <a:r>
              <a:rPr lang="en-US" altLang="zh-CN" dirty="0"/>
              <a:t>template creation technique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solidFill>
                  <a:schemeClr val="bg1"/>
                </a:solidFill>
              </a:rPr>
              <a:t>MRC consists of a set of vector-represented relation information between arbitrary minutiae, which enables to create a useful fingerprint template by handling boarder minutiae and isolated minutiae efficiently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4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5936"/>
            <a:ext cx="3886200" cy="3710221"/>
          </a:xfrm>
          <a:prstGeom prst="rect">
            <a:avLst/>
          </a:prstGeom>
          <a:scene3d>
            <a:camera prst="orthographicFront">
              <a:rot lat="0" lon="0" rev="20880000"/>
            </a:camera>
            <a:lightRig rig="threePt" dir="t"/>
          </a:scene3d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38" y="1690689"/>
            <a:ext cx="2009524" cy="6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8" y="2929000"/>
            <a:ext cx="2257143" cy="10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8" y="4548263"/>
            <a:ext cx="2371429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05" y="1043375"/>
            <a:ext cx="3886200" cy="3710221"/>
          </a:xfrm>
          <a:prstGeom prst="rect">
            <a:avLst/>
          </a:prstGeom>
          <a:scene3d>
            <a:camera prst="orthographicFront">
              <a:rot lat="0" lon="0" rev="20880000"/>
            </a:camera>
            <a:lightRig rig="threePt" dir="t"/>
          </a:scene3d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-1030257" y="203875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3"/>
              <p:cNvSpPr txBox="1">
                <a:spLocks/>
              </p:cNvSpPr>
              <p:nvPr/>
            </p:nvSpPr>
            <p:spPr>
              <a:xfrm>
                <a:off x="628650" y="1825625"/>
                <a:ext cx="3886200" cy="4351338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𝑝</m:t>
                        </m:r>
                      </m:sup>
                    </m:sSubSup>
                  </m:oMath>
                </a14:m>
                <a:endParaRPr lang="zh-CN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– the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number of divided space information</a:t>
                </a:r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D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– the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number of divided direction information</a:t>
                </a:r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— a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 of neighbor minutiae on the left</a:t>
                </a:r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 —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set of neighbor minutiae on the right</a:t>
                </a:r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MRC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represents an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× 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D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matrix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3886200" cy="4351338"/>
              </a:xfrm>
              <a:prstGeom prst="rect">
                <a:avLst/>
              </a:prstGeom>
              <a:blipFill rotWithShape="0">
                <a:blip r:embed="rId3"/>
                <a:stretch>
                  <a:fillRect l="-1724" t="-1821" r="-3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 6"/>
          <p:cNvGrpSpPr/>
          <p:nvPr/>
        </p:nvGrpSpPr>
        <p:grpSpPr>
          <a:xfrm>
            <a:off x="6856443" y="915832"/>
            <a:ext cx="1443285" cy="1227212"/>
            <a:chOff x="0" y="0"/>
            <a:chExt cx="1443594" cy="1227589"/>
          </a:xfrm>
        </p:grpSpPr>
        <p:sp>
          <p:nvSpPr>
            <p:cNvPr id="7" name="弧 7"/>
            <p:cNvSpPr/>
            <p:nvPr/>
          </p:nvSpPr>
          <p:spPr>
            <a:xfrm>
              <a:off x="0" y="0"/>
              <a:ext cx="914400" cy="914400"/>
            </a:xfrm>
            <a:prstGeom prst="arc">
              <a:avLst>
                <a:gd name="adj1" fmla="val 1949676"/>
                <a:gd name="adj2" fmla="val 4591567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8" name="直线连接符 8"/>
            <p:cNvCxnSpPr/>
            <p:nvPr/>
          </p:nvCxnSpPr>
          <p:spPr>
            <a:xfrm>
              <a:off x="691514" y="588949"/>
              <a:ext cx="752080" cy="6386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89902" y="762740"/>
              <a:ext cx="224498" cy="3774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0" dirty="0" err="1">
                  <a:effectLst/>
                  <a:latin typeface="Times New Roman" charset="0"/>
                  <a:ea typeface="DengXian" charset="0"/>
                  <a:cs typeface="Times New Roman" charset="0"/>
                </a:rPr>
                <a:t>θ</a:t>
              </a:r>
              <a:endParaRPr lang="zh-CN" sz="1200" kern="100" dirty="0">
                <a:effectLst/>
                <a:ea typeface="DengXian" charset="0"/>
                <a:cs typeface="Times New Roman" charset="0"/>
              </a:endParaRPr>
            </a:p>
          </p:txBody>
        </p:sp>
      </p:grp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4489450" y="4533530"/>
            <a:ext cx="4025900" cy="5334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489450" y="5022467"/>
            <a:ext cx="4140200" cy="6985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4489450" y="5695592"/>
            <a:ext cx="2755900" cy="58420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7"/>
          <a:stretch>
            <a:fillRect/>
          </a:stretch>
        </p:blipFill>
        <p:spPr>
          <a:xfrm>
            <a:off x="4494332" y="6285577"/>
            <a:ext cx="2349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-1030257" y="203875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p:sp>
        <p:nvSpPr>
          <p:cNvPr id="33" name="内容占位符 3"/>
          <p:cNvSpPr txBox="1">
            <a:spLocks/>
          </p:cNvSpPr>
          <p:nvPr/>
        </p:nvSpPr>
        <p:spPr>
          <a:xfrm>
            <a:off x="628650" y="1825625"/>
            <a:ext cx="3886200" cy="109057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smtClean="0">
                <a:solidFill>
                  <a:schemeClr val="bg1"/>
                </a:solidFill>
              </a:rPr>
              <a:t>C</a:t>
            </a:r>
            <a:r>
              <a:rPr lang="en-US" altLang="zh-CN" sz="1800" baseline="-25000" smtClean="0">
                <a:solidFill>
                  <a:schemeClr val="bg1"/>
                </a:solidFill>
              </a:rPr>
              <a:t>energy</a:t>
            </a:r>
            <a:r>
              <a:rPr lang="en-US" altLang="zh-CN" sz="1800" smtClean="0">
                <a:solidFill>
                  <a:schemeClr val="bg1"/>
                </a:solidFill>
              </a:rPr>
              <a:t> – summation value of MRC</a:t>
            </a:r>
            <a:r>
              <a:rPr lang="en-US" altLang="zh-CN" sz="1800" baseline="-25000" smtClean="0">
                <a:solidFill>
                  <a:schemeClr val="bg1"/>
                </a:solidFill>
              </a:rPr>
              <a:t>ij</a:t>
            </a:r>
            <a:r>
              <a:rPr lang="zh-CN" altLang="zh-CN" sz="1800" smtClean="0">
                <a:solidFill>
                  <a:schemeClr val="bg1"/>
                </a:solidFill>
              </a:rPr>
              <a:t> </a:t>
            </a:r>
            <a:endParaRPr lang="en-US" altLang="zh-CN" sz="1800" smtClean="0">
              <a:solidFill>
                <a:schemeClr val="bg1"/>
              </a:solidFill>
            </a:endParaRPr>
          </a:p>
          <a:p>
            <a:r>
              <a:rPr lang="en-US" altLang="zh-CN" sz="1800" smtClean="0">
                <a:solidFill>
                  <a:schemeClr val="bg1"/>
                </a:solidFill>
              </a:rPr>
              <a:t>N</a:t>
            </a:r>
            <a:r>
              <a:rPr lang="en-US" altLang="zh-CN" sz="1800" baseline="-25000" smtClean="0">
                <a:solidFill>
                  <a:schemeClr val="bg1"/>
                </a:solidFill>
              </a:rPr>
              <a:t>norm</a:t>
            </a:r>
            <a:r>
              <a:rPr lang="en-US" altLang="zh-CN" sz="1800" smtClean="0">
                <a:solidFill>
                  <a:schemeClr val="bg1"/>
                </a:solidFill>
              </a:rPr>
              <a:t> – normalization factor</a:t>
            </a:r>
          </a:p>
          <a:p>
            <a:r>
              <a:rPr lang="en-US" altLang="zh-CN" sz="1800" smtClean="0">
                <a:solidFill>
                  <a:schemeClr val="bg1"/>
                </a:solidFill>
              </a:rPr>
              <a:t>th – bit-quantization threshold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34" name="图片 33"/>
          <p:cNvPicPr/>
          <p:nvPr/>
        </p:nvPicPr>
        <p:blipFill>
          <a:blip r:embed="rId2"/>
          <a:stretch>
            <a:fillRect/>
          </a:stretch>
        </p:blipFill>
        <p:spPr>
          <a:xfrm>
            <a:off x="4905579" y="5795963"/>
            <a:ext cx="2984500" cy="381000"/>
          </a:xfrm>
          <a:prstGeom prst="rect">
            <a:avLst/>
          </a:prstGeom>
        </p:spPr>
      </p:pic>
      <p:pic>
        <p:nvPicPr>
          <p:cNvPr id="35" name="内容占位符 1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79" y="1294281"/>
            <a:ext cx="3333342" cy="4351338"/>
          </a:xfrm>
          <a:prstGeom prst="rect">
            <a:avLst/>
          </a:prstGeom>
        </p:spPr>
      </p:pic>
      <p:pic>
        <p:nvPicPr>
          <p:cNvPr id="36" name="图片 35"/>
          <p:cNvPicPr/>
          <p:nvPr/>
        </p:nvPicPr>
        <p:blipFill>
          <a:blip r:embed="rId4"/>
          <a:stretch>
            <a:fillRect/>
          </a:stretch>
        </p:blipFill>
        <p:spPr>
          <a:xfrm>
            <a:off x="741465" y="2916195"/>
            <a:ext cx="4051300" cy="622300"/>
          </a:xfrm>
          <a:prstGeom prst="rect">
            <a:avLst/>
          </a:prstGeom>
        </p:spPr>
      </p:pic>
      <p:sp>
        <p:nvSpPr>
          <p:cNvPr id="37" name="内容占位符 3"/>
          <p:cNvSpPr txBox="1">
            <a:spLocks/>
          </p:cNvSpPr>
          <p:nvPr/>
        </p:nvSpPr>
        <p:spPr>
          <a:xfrm>
            <a:off x="628650" y="3674842"/>
            <a:ext cx="3886200" cy="1244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</a:rPr>
              <a:t>In order to avoid ambiguous relations</a:t>
            </a:r>
          </a:p>
          <a:p>
            <a:r>
              <a:rPr lang="en-US" altLang="zh-CN" sz="1800" dirty="0" smtClean="0">
                <a:solidFill>
                  <a:schemeClr val="bg1"/>
                </a:solidFill>
              </a:rPr>
              <a:t>Introduce </a:t>
            </a:r>
            <a:r>
              <a:rPr lang="en-US" altLang="zh-CN" sz="1800" dirty="0">
                <a:solidFill>
                  <a:schemeClr val="bg1"/>
                </a:solidFill>
              </a:rPr>
              <a:t>the limitation on the distance between a minutiae pair</a:t>
            </a:r>
            <a:r>
              <a:rPr lang="zh-CN" altLang="zh-CN" sz="1800" dirty="0">
                <a:solidFill>
                  <a:schemeClr val="bg1"/>
                </a:solidFill>
              </a:rPr>
              <a:t> </a:t>
            </a:r>
            <a:endParaRPr lang="en-US" altLang="zh-CN" sz="1800" dirty="0" smtClean="0">
              <a:solidFill>
                <a:schemeClr val="bg1"/>
              </a:solidFill>
            </a:endParaRPr>
          </a:p>
        </p:txBody>
      </p:sp>
      <p:pic>
        <p:nvPicPr>
          <p:cNvPr id="38" name="图片 37"/>
          <p:cNvPicPr/>
          <p:nvPr/>
        </p:nvPicPr>
        <p:blipFill>
          <a:blip r:embed="rId5"/>
          <a:stretch>
            <a:fillRect/>
          </a:stretch>
        </p:blipFill>
        <p:spPr>
          <a:xfrm>
            <a:off x="1130300" y="4919400"/>
            <a:ext cx="2882900" cy="330200"/>
          </a:xfrm>
          <a:prstGeom prst="rect">
            <a:avLst/>
          </a:prstGeom>
        </p:spPr>
      </p:pic>
      <p:sp>
        <p:nvSpPr>
          <p:cNvPr id="39" name="内容占位符 3"/>
          <p:cNvSpPr txBox="1">
            <a:spLocks/>
          </p:cNvSpPr>
          <p:nvPr/>
        </p:nvSpPr>
        <p:spPr>
          <a:xfrm>
            <a:off x="628650" y="5249600"/>
            <a:ext cx="3886200" cy="546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</a:rPr>
              <a:t>A template </a:t>
            </a:r>
            <a:r>
              <a:rPr lang="en-US" altLang="zh-CN" sz="1800" dirty="0">
                <a:solidFill>
                  <a:schemeClr val="bg1"/>
                </a:solidFill>
              </a:rPr>
              <a:t>T of the image I can be described by the following:</a:t>
            </a:r>
            <a:r>
              <a:rPr lang="zh-CN" altLang="zh-CN" sz="1800" dirty="0">
                <a:solidFill>
                  <a:schemeClr val="bg1"/>
                </a:solidFill>
              </a:rPr>
              <a:t> </a:t>
            </a:r>
            <a:endParaRPr lang="en-US" altLang="zh-CN" sz="1800" dirty="0" smtClean="0">
              <a:solidFill>
                <a:schemeClr val="bg1"/>
              </a:solidFill>
            </a:endParaRPr>
          </a:p>
        </p:txBody>
      </p:sp>
      <p:pic>
        <p:nvPicPr>
          <p:cNvPr id="40" name="图片 39"/>
          <p:cNvPicPr/>
          <p:nvPr/>
        </p:nvPicPr>
        <p:blipFill>
          <a:blip r:embed="rId6"/>
          <a:stretch>
            <a:fillRect/>
          </a:stretch>
        </p:blipFill>
        <p:spPr>
          <a:xfrm>
            <a:off x="1130300" y="5783263"/>
            <a:ext cx="2413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kumimoji="1" lang="en-US" altLang="zh-CN" smtClean="0"/>
              <a:t>How to calculate similarity between MRCs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>
                <a:spLocks/>
              </p:cNvSpPr>
              <p:nvPr/>
            </p:nvSpPr>
            <p:spPr>
              <a:xfrm>
                <a:off x="628650" y="1825625"/>
                <a:ext cx="3886200" cy="4351338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𝑓𝑑</m:t>
                        </m:r>
                      </m:sub>
                    </m:sSub>
                    <m:d>
                      <m:dPr>
                        <m:ctrlPr>
                          <a:rPr lang="zh-CN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𝑀𝑅𝐶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𝑀𝑅𝐶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100" i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zh-CN" sz="2100" i="1" dirty="0" smtClean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𝑀𝑅𝐶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10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𝑀𝑅𝐶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i="1" dirty="0" err="1" smtClean="0">
                    <a:solidFill>
                      <a:schemeClr val="bg1"/>
                    </a:solidFill>
                  </a:rPr>
                  <a:t>vote_score_table</a:t>
                </a:r>
                <a:r>
                  <a:rPr lang="en-US" altLang="zh-CN" i="1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zh-CN" i="1" dirty="0" err="1" smtClean="0">
                    <a:solidFill>
                      <a:schemeClr val="bg1"/>
                    </a:solidFill>
                  </a:rPr>
                  <a:t>vst</a:t>
                </a:r>
                <a:r>
                  <a:rPr lang="en-US" altLang="zh-CN" i="1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lvl="1"/>
                <a:r>
                  <a:rPr lang="en-US" altLang="zh-CN" dirty="0">
                    <a:solidFill>
                      <a:schemeClr val="bg1"/>
                    </a:solidFill>
                  </a:rPr>
                  <a:t>T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abulate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voting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counts</a:t>
                </a:r>
              </a:p>
              <a:p>
                <a:pPr lvl="1"/>
                <a:r>
                  <a:rPr lang="en-US" altLang="zh-CN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× 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D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i="1" dirty="0" err="1" smtClean="0">
                    <a:solidFill>
                      <a:schemeClr val="bg1"/>
                    </a:solidFill>
                  </a:rPr>
                  <a:t>feature_score_table</a:t>
                </a:r>
                <a:r>
                  <a:rPr lang="en-US" altLang="zh-CN" i="1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zh-CN" i="1" dirty="0" err="1" smtClean="0">
                    <a:solidFill>
                      <a:schemeClr val="bg1"/>
                    </a:solidFill>
                  </a:rPr>
                  <a:t>fst</a:t>
                </a:r>
                <a:r>
                  <a:rPr lang="en-US" altLang="zh-CN" i="1" dirty="0" smtClean="0">
                    <a:solidFill>
                      <a:schemeClr val="bg1"/>
                    </a:solidFill>
                  </a:rPr>
                  <a:t>)</a:t>
                </a:r>
                <a:endParaRPr lang="en-US" altLang="zh-CN" i="1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tore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the minimum MRC distance</a:t>
                </a:r>
                <a:r>
                  <a:rPr lang="zh-CN" altLang="zh-CN" dirty="0">
                    <a:solidFill>
                      <a:schemeClr val="bg1"/>
                    </a:solidFill>
                  </a:rPr>
                  <a:t> 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×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N</a:t>
                </a:r>
                <a:r>
                  <a:rPr lang="en-US" altLang="zh-CN" baseline="-25000" dirty="0" smtClean="0">
                    <a:solidFill>
                      <a:schemeClr val="bg1"/>
                    </a:solidFill>
                  </a:rPr>
                  <a:t>D</a:t>
                </a: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38862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2194" t="-5322" r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内容占位符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2099256"/>
            <a:ext cx="4513240" cy="31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How to calculate similarity between MRCs</a:t>
            </a:r>
            <a:endParaRPr kumimoji="1" lang="zh-CN" altLang="en-US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650" y="1690688"/>
            <a:ext cx="7886700" cy="516731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>
                <a:solidFill>
                  <a:schemeClr val="bg1"/>
                </a:solidFill>
              </a:rPr>
              <a:t>vst</a:t>
            </a:r>
            <a:r>
              <a:rPr lang="en-US" altLang="zh-CN" baseline="-25000" dirty="0" err="1" smtClean="0">
                <a:solidFill>
                  <a:schemeClr val="bg1"/>
                </a:solidFill>
              </a:rPr>
              <a:t>k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– sort </a:t>
            </a:r>
            <a:r>
              <a:rPr lang="en-US" altLang="zh-CN" dirty="0" err="1" smtClean="0">
                <a:solidFill>
                  <a:schemeClr val="bg1"/>
                </a:solidFill>
              </a:rPr>
              <a:t>vst</a:t>
            </a:r>
            <a:r>
              <a:rPr lang="en-US" altLang="zh-CN" dirty="0" smtClean="0">
                <a:solidFill>
                  <a:schemeClr val="bg1"/>
                </a:solidFill>
              </a:rPr>
              <a:t> with respect to vote scores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err="1" smtClean="0">
                <a:solidFill>
                  <a:schemeClr val="bg1"/>
                </a:solidFill>
              </a:rPr>
              <a:t>fst</a:t>
            </a:r>
            <a:r>
              <a:rPr lang="en-US" altLang="zh-CN" baseline="-25000" dirty="0" err="1" smtClean="0">
                <a:solidFill>
                  <a:schemeClr val="bg1"/>
                </a:solidFill>
              </a:rPr>
              <a:t>k</a:t>
            </a:r>
            <a:r>
              <a:rPr lang="en-US" altLang="zh-CN" baseline="-25000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– consist of feature scores related to minutiae pairs with the smallest distance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 </a:t>
            </a:r>
          </a:p>
          <a:p>
            <a:endParaRPr kumimoji="1"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Where </a:t>
            </a:r>
            <a:r>
              <a:rPr lang="en-US" altLang="zh-CN" dirty="0" err="1" smtClean="0">
                <a:solidFill>
                  <a:schemeClr val="bg1"/>
                </a:solidFill>
              </a:rPr>
              <a:t>n</a:t>
            </a:r>
            <a:r>
              <a:rPr lang="en-US" altLang="zh-CN" baseline="-25000" dirty="0" err="1" smtClean="0">
                <a:solidFill>
                  <a:schemeClr val="bg1"/>
                </a:solidFill>
              </a:rPr>
              <a:t>v</a:t>
            </a:r>
            <a:r>
              <a:rPr lang="en-US" altLang="zh-CN" dirty="0" smtClean="0">
                <a:solidFill>
                  <a:schemeClr val="bg1"/>
                </a:solidFill>
              </a:rPr>
              <a:t> and </a:t>
            </a:r>
            <a:r>
              <a:rPr lang="en-US" altLang="zh-CN" dirty="0" err="1" smtClean="0">
                <a:solidFill>
                  <a:schemeClr val="bg1"/>
                </a:solidFill>
              </a:rPr>
              <a:t>n</a:t>
            </a:r>
            <a:r>
              <a:rPr lang="en-US" altLang="zh-CN" baseline="-25000" dirty="0" err="1" smtClean="0">
                <a:solidFill>
                  <a:schemeClr val="bg1"/>
                </a:solidFill>
              </a:rPr>
              <a:t>f</a:t>
            </a:r>
            <a:r>
              <a:rPr lang="en-US" altLang="zh-CN" dirty="0" smtClean="0">
                <a:solidFill>
                  <a:schemeClr val="bg1"/>
                </a:solidFill>
              </a:rPr>
              <a:t> represent normalization factors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K – security factor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K becomes greater, the number of minutiae pairs between a template and an input data must be large for an appropriate authentication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value K is too small, the number of minutiae pairs is not enough for an authentication which may cause a false acceptance</a:t>
            </a:r>
          </a:p>
          <a:p>
            <a:r>
              <a:rPr kumimoji="1" lang="en-US" altLang="zh-CN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Where α is a weight to adjust the combination of vs and fs, raw score is lower if the two templates are similar with each other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endParaRPr kumimoji="1"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765511" y="2674831"/>
            <a:ext cx="1460500" cy="57150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5225" y="2700231"/>
            <a:ext cx="1409700" cy="54610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1152525" y="5569637"/>
            <a:ext cx="2844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421</Words>
  <Application>Microsoft Office PowerPoint</Application>
  <PresentationFormat>全屏显示(4:3)</PresentationFormat>
  <Paragraphs>71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DengXian</vt:lpstr>
      <vt:lpstr>宋体</vt:lpstr>
      <vt:lpstr>Arial</vt:lpstr>
      <vt:lpstr>Calibri</vt:lpstr>
      <vt:lpstr>Cambria Math</vt:lpstr>
      <vt:lpstr>Times New Roman</vt:lpstr>
      <vt:lpstr>Office Theme</vt:lpstr>
      <vt:lpstr>Irreversible Fingerprint Template</vt:lpstr>
      <vt:lpstr>PowerPoint 演示文稿</vt:lpstr>
      <vt:lpstr>Irreversible template creation technique </vt:lpstr>
      <vt:lpstr>Irreversible template creation technique </vt:lpstr>
      <vt:lpstr>How to construct MRC</vt:lpstr>
      <vt:lpstr>How to construct MRC</vt:lpstr>
      <vt:lpstr>How to construct MRC</vt:lpstr>
      <vt:lpstr>PowerPoint 演示文稿</vt:lpstr>
      <vt:lpstr>How to calculate similarity between MRCs</vt:lpstr>
      <vt:lpstr>Bloom Filter</vt:lpstr>
      <vt:lpstr>Bloom Filter</vt:lpstr>
      <vt:lpstr>Evaluations and future works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Ke Wang</cp:lastModifiedBy>
  <cp:revision>27</cp:revision>
  <dcterms:created xsi:type="dcterms:W3CDTF">2015-07-21T16:44:10Z</dcterms:created>
  <dcterms:modified xsi:type="dcterms:W3CDTF">2015-11-23T02:30:41Z</dcterms:modified>
</cp:coreProperties>
</file>